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9606" autoAdjust="0"/>
  </p:normalViewPr>
  <p:slideViewPr>
    <p:cSldViewPr>
      <p:cViewPr varScale="1">
        <p:scale>
          <a:sx n="118" d="100"/>
          <a:sy n="118" d="100"/>
        </p:scale>
        <p:origin x="21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779" cy="511446"/>
          </a:xfrm>
          <a:prstGeom prst="rect">
            <a:avLst/>
          </a:prstGeom>
        </p:spPr>
        <p:txBody>
          <a:bodyPr vert="horz" lIns="65434" tIns="32717" rIns="65434" bIns="32717" rtlCol="0"/>
          <a:lstStyle>
            <a:lvl1pPr algn="l">
              <a:defRPr sz="9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385" y="1"/>
            <a:ext cx="3076779" cy="511446"/>
          </a:xfrm>
          <a:prstGeom prst="rect">
            <a:avLst/>
          </a:prstGeom>
        </p:spPr>
        <p:txBody>
          <a:bodyPr vert="horz" lIns="65434" tIns="32717" rIns="65434" bIns="32717" rtlCol="0"/>
          <a:lstStyle>
            <a:lvl1pPr algn="r">
              <a:defRPr sz="900"/>
            </a:lvl1pPr>
          </a:lstStyle>
          <a:p>
            <a:fld id="{6DEC4B50-6E77-4840-9586-B6C7C5BDD722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434" tIns="32717" rIns="65434" bIns="3271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590" y="4861015"/>
            <a:ext cx="5680121" cy="4606428"/>
          </a:xfrm>
          <a:prstGeom prst="rect">
            <a:avLst/>
          </a:prstGeom>
        </p:spPr>
        <p:txBody>
          <a:bodyPr vert="horz" lIns="65434" tIns="32717" rIns="65434" bIns="32717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0894"/>
            <a:ext cx="3076779" cy="511446"/>
          </a:xfrm>
          <a:prstGeom prst="rect">
            <a:avLst/>
          </a:prstGeom>
        </p:spPr>
        <p:txBody>
          <a:bodyPr vert="horz" lIns="65434" tIns="32717" rIns="65434" bIns="32717" rtlCol="0" anchor="b"/>
          <a:lstStyle>
            <a:lvl1pPr algn="l"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385" y="9720894"/>
            <a:ext cx="3076779" cy="511446"/>
          </a:xfrm>
          <a:prstGeom prst="rect">
            <a:avLst/>
          </a:prstGeom>
        </p:spPr>
        <p:txBody>
          <a:bodyPr vert="horz" lIns="65434" tIns="32717" rIns="65434" bIns="32717" rtlCol="0" anchor="b"/>
          <a:lstStyle>
            <a:lvl1pPr algn="r">
              <a:defRPr sz="900"/>
            </a:lvl1pPr>
          </a:lstStyle>
          <a:p>
            <a:fld id="{9FCF2F21-991E-4F5C-A209-47FC371817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0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F2F21-991E-4F5C-A209-47FC3718176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43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17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96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6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58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36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49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02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77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1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13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78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524FF-A170-4848-AEA8-FB6937D67D9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3B7C-9AA5-4A68-8BCD-EB78C71F08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01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569626" y="1700808"/>
            <a:ext cx="1296144" cy="124225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267744" y="1709192"/>
            <a:ext cx="1296144" cy="12422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267744" y="2624539"/>
            <a:ext cx="1296144" cy="7324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>
                <a:solidFill>
                  <a:srgbClr val="FF0000"/>
                </a:solidFill>
              </a:rPr>
              <a:t>ACCUEILLIR</a:t>
            </a:r>
            <a:r>
              <a:rPr lang="fr-FR" sz="800" dirty="0" smtClean="0">
                <a:solidFill>
                  <a:schemeClr val="tx1"/>
                </a:solidFill>
              </a:rPr>
              <a:t> LES </a:t>
            </a:r>
            <a:r>
              <a:rPr lang="fr-FR" sz="800" b="1" dirty="0" smtClean="0">
                <a:solidFill>
                  <a:schemeClr val="tx1"/>
                </a:solidFill>
              </a:rPr>
              <a:t>NOUVEAUX ARRIVANTS </a:t>
            </a:r>
            <a:r>
              <a:rPr lang="fr-FR" sz="800" dirty="0" smtClean="0">
                <a:solidFill>
                  <a:schemeClr val="tx1"/>
                </a:solidFill>
              </a:rPr>
              <a:t>SUR LE CHANTIER (DOCUMENTS, VISITES…)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954002" y="1709192"/>
            <a:ext cx="1296144" cy="124225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954002" y="2624539"/>
            <a:ext cx="1296144" cy="7324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>
                <a:solidFill>
                  <a:srgbClr val="FF0000"/>
                </a:solidFill>
              </a:rPr>
              <a:t>APPLIQUER</a:t>
            </a:r>
            <a:r>
              <a:rPr lang="fr-FR" sz="800" dirty="0" smtClean="0">
                <a:solidFill>
                  <a:schemeClr val="tx1"/>
                </a:solidFill>
              </a:rPr>
              <a:t> LES SEULES </a:t>
            </a:r>
            <a:r>
              <a:rPr lang="fr-FR" sz="800" b="1" dirty="0" smtClean="0">
                <a:solidFill>
                  <a:schemeClr val="tx1"/>
                </a:solidFill>
              </a:rPr>
              <a:t>CONDITIONS D’EXECUTIONS ELECTRIQUES</a:t>
            </a:r>
          </a:p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DE SON HABILITATION</a:t>
            </a:r>
            <a:endParaRPr lang="fr-FR" sz="800" b="1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652120" y="1717576"/>
            <a:ext cx="1296144" cy="124225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652120" y="2632923"/>
            <a:ext cx="1296144" cy="7324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>
                <a:solidFill>
                  <a:srgbClr val="FF0000"/>
                </a:solidFill>
              </a:rPr>
              <a:t>UTILISER</a:t>
            </a:r>
            <a:r>
              <a:rPr lang="fr-FR" sz="800" dirty="0" smtClean="0">
                <a:solidFill>
                  <a:schemeClr val="tx1"/>
                </a:solidFill>
              </a:rPr>
              <a:t> LE MOYEN DE </a:t>
            </a:r>
            <a:r>
              <a:rPr lang="fr-FR" sz="800" b="1" dirty="0" smtClean="0">
                <a:solidFill>
                  <a:schemeClr val="tx1"/>
                </a:solidFill>
              </a:rPr>
              <a:t>TRAVAIL EN HAUTEUR</a:t>
            </a:r>
          </a:p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ADAPTE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7308304" y="1709192"/>
            <a:ext cx="1296144" cy="124225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7308304" y="2624539"/>
            <a:ext cx="1296144" cy="7324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 smtClean="0">
                <a:solidFill>
                  <a:srgbClr val="FF0000"/>
                </a:solidFill>
              </a:rPr>
              <a:t>AVOIR</a:t>
            </a:r>
            <a:r>
              <a:rPr lang="fr-FR" sz="800" dirty="0" smtClean="0">
                <a:solidFill>
                  <a:schemeClr val="tx1"/>
                </a:solidFill>
              </a:rPr>
              <a:t> UN POSTE ADAPTE AUX TRAVAUX SUR </a:t>
            </a:r>
            <a:r>
              <a:rPr lang="fr-FR" sz="800" b="1" dirty="0" smtClean="0">
                <a:solidFill>
                  <a:schemeClr val="tx1"/>
                </a:solidFill>
              </a:rPr>
              <a:t>POINTS CHAUDS</a:t>
            </a:r>
            <a:endParaRPr lang="fr-FR" sz="800" b="1" dirty="0">
              <a:solidFill>
                <a:schemeClr val="tx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68127" y="3653408"/>
            <a:ext cx="1296144" cy="1242256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68127" y="4568755"/>
            <a:ext cx="1296144" cy="724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>
                <a:solidFill>
                  <a:srgbClr val="FF0000"/>
                </a:solidFill>
              </a:rPr>
              <a:t>UTILISER</a:t>
            </a:r>
            <a:r>
              <a:rPr lang="fr-FR" sz="800" dirty="0" smtClean="0">
                <a:solidFill>
                  <a:schemeClr val="tx1"/>
                </a:solidFill>
              </a:rPr>
              <a:t> LES BONS </a:t>
            </a:r>
            <a:r>
              <a:rPr lang="fr-FR" sz="800" b="1" dirty="0" smtClean="0">
                <a:solidFill>
                  <a:schemeClr val="tx1"/>
                </a:solidFill>
              </a:rPr>
              <a:t>EQUIPEMENTS</a:t>
            </a:r>
            <a:r>
              <a:rPr lang="fr-FR" sz="800" dirty="0" smtClean="0">
                <a:solidFill>
                  <a:schemeClr val="tx1"/>
                </a:solidFill>
              </a:rPr>
              <a:t> POUR LA BONNE OPERATION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2266245" y="3661792"/>
            <a:ext cx="1296144" cy="1242256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266245" y="4577139"/>
            <a:ext cx="1296144" cy="724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 smtClean="0">
                <a:solidFill>
                  <a:srgbClr val="FF0000"/>
                </a:solidFill>
              </a:rPr>
              <a:t>STOCKER / TRAITER </a:t>
            </a:r>
            <a:r>
              <a:rPr lang="fr-FR" sz="800" cap="all" dirty="0" smtClean="0">
                <a:solidFill>
                  <a:schemeClr val="tx1"/>
                </a:solidFill>
              </a:rPr>
              <a:t>LES PRODUITS DANS LE RESPECT DE </a:t>
            </a:r>
            <a:r>
              <a:rPr lang="fr-FR" sz="800" b="1" cap="all" dirty="0" smtClean="0">
                <a:solidFill>
                  <a:srgbClr val="00B050"/>
                </a:solidFill>
              </a:rPr>
              <a:t>L’ENVIRONNEMENT</a:t>
            </a:r>
            <a:endParaRPr lang="fr-FR" sz="800" b="1" dirty="0">
              <a:solidFill>
                <a:srgbClr val="00B050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952503" y="3661792"/>
            <a:ext cx="1296144" cy="1242256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3952503" y="4577139"/>
            <a:ext cx="1296144" cy="724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 smtClean="0">
                <a:solidFill>
                  <a:srgbClr val="FF0000"/>
                </a:solidFill>
              </a:rPr>
              <a:t>TENIR</a:t>
            </a:r>
            <a:r>
              <a:rPr lang="fr-FR" sz="800" dirty="0" smtClean="0">
                <a:solidFill>
                  <a:schemeClr val="tx1"/>
                </a:solidFill>
              </a:rPr>
              <a:t> LE CHANTIER </a:t>
            </a:r>
            <a:r>
              <a:rPr lang="fr-FR" sz="800" b="1" dirty="0" smtClean="0">
                <a:solidFill>
                  <a:schemeClr val="tx1"/>
                </a:solidFill>
              </a:rPr>
              <a:t>PROPRE &amp; RANGER </a:t>
            </a:r>
            <a:r>
              <a:rPr lang="fr-FR" sz="800" b="1" dirty="0" smtClean="0">
                <a:solidFill>
                  <a:srgbClr val="FF0000"/>
                </a:solidFill>
              </a:rPr>
              <a:t>MAINTENIR</a:t>
            </a:r>
            <a:r>
              <a:rPr lang="fr-FR" sz="800" dirty="0" smtClean="0">
                <a:solidFill>
                  <a:schemeClr val="tx1"/>
                </a:solidFill>
              </a:rPr>
              <a:t> LES </a:t>
            </a:r>
            <a:r>
              <a:rPr lang="fr-FR" sz="800" b="1" dirty="0" smtClean="0">
                <a:solidFill>
                  <a:schemeClr val="tx1"/>
                </a:solidFill>
              </a:rPr>
              <a:t>PROTECTIONS COLLECTIVES</a:t>
            </a:r>
            <a:endParaRPr lang="fr-FR" sz="800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650621" y="3670176"/>
            <a:ext cx="1296144" cy="1242256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5650621" y="4585523"/>
            <a:ext cx="1296144" cy="724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 smtClean="0">
                <a:solidFill>
                  <a:srgbClr val="FF0000"/>
                </a:solidFill>
              </a:rPr>
              <a:t>METTRE</a:t>
            </a:r>
            <a:r>
              <a:rPr lang="fr-FR" sz="800" dirty="0" smtClean="0">
                <a:solidFill>
                  <a:schemeClr val="tx1"/>
                </a:solidFill>
              </a:rPr>
              <a:t> EN ŒUVRE LES </a:t>
            </a:r>
            <a:r>
              <a:rPr lang="fr-FR" sz="800" b="1" dirty="0" smtClean="0">
                <a:solidFill>
                  <a:schemeClr val="tx1"/>
                </a:solidFill>
              </a:rPr>
              <a:t>PROTECTIONS</a:t>
            </a:r>
            <a:r>
              <a:rPr lang="fr-FR" sz="800" dirty="0" smtClean="0">
                <a:solidFill>
                  <a:schemeClr val="tx1"/>
                </a:solidFill>
              </a:rPr>
              <a:t> </a:t>
            </a:r>
            <a:r>
              <a:rPr lang="fr-FR" sz="800" b="1" dirty="0" smtClean="0">
                <a:solidFill>
                  <a:schemeClr val="tx1"/>
                </a:solidFill>
              </a:rPr>
              <a:t>INDIVIDUELLES </a:t>
            </a:r>
            <a:r>
              <a:rPr lang="fr-FR" sz="800" dirty="0" smtClean="0">
                <a:solidFill>
                  <a:schemeClr val="tx1"/>
                </a:solidFill>
              </a:rPr>
              <a:t>PERTINENTES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7306805" y="3661792"/>
            <a:ext cx="1296144" cy="1242256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7306805" y="4577139"/>
            <a:ext cx="1296144" cy="724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SE </a:t>
            </a:r>
            <a:r>
              <a:rPr lang="fr-FR" sz="800" b="1" dirty="0" smtClean="0">
                <a:solidFill>
                  <a:srgbClr val="FF0000"/>
                </a:solidFill>
              </a:rPr>
              <a:t>RESPECTER</a:t>
            </a:r>
            <a:r>
              <a:rPr lang="fr-FR" sz="800" dirty="0" smtClean="0">
                <a:solidFill>
                  <a:schemeClr val="tx1"/>
                </a:solidFill>
              </a:rPr>
              <a:t> MUTUELLEMENT : EIFFAGE, INTERIMS, SOUS-TRAITANTS…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7794" y="2624539"/>
            <a:ext cx="1296144" cy="7324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cap="all" dirty="0" smtClean="0">
                <a:solidFill>
                  <a:srgbClr val="FF0000"/>
                </a:solidFill>
              </a:rPr>
              <a:t>Respecter</a:t>
            </a:r>
            <a:r>
              <a:rPr lang="fr-FR" sz="800" cap="all" dirty="0" smtClean="0">
                <a:solidFill>
                  <a:schemeClr val="tx1"/>
                </a:solidFill>
              </a:rPr>
              <a:t> l</a:t>
            </a:r>
            <a:r>
              <a:rPr lang="fr-FR" sz="800" b="1" cap="all" dirty="0" smtClean="0">
                <a:solidFill>
                  <a:schemeClr val="tx1"/>
                </a:solidFill>
              </a:rPr>
              <a:t>’organisation </a:t>
            </a:r>
            <a:r>
              <a:rPr lang="fr-FR" sz="800" cap="all" dirty="0" smtClean="0">
                <a:solidFill>
                  <a:schemeClr val="tx1"/>
                </a:solidFill>
              </a:rPr>
              <a:t>de travail &amp; les </a:t>
            </a:r>
            <a:r>
              <a:rPr lang="fr-FR" sz="800" b="1" cap="all" dirty="0" smtClean="0">
                <a:solidFill>
                  <a:schemeClr val="tx1"/>
                </a:solidFill>
              </a:rPr>
              <a:t>procédures </a:t>
            </a:r>
            <a:r>
              <a:rPr lang="fr-FR" sz="800" cap="all" dirty="0" smtClean="0">
                <a:solidFill>
                  <a:schemeClr val="tx1"/>
                </a:solidFill>
              </a:rPr>
              <a:t>mises en œuvre</a:t>
            </a:r>
            <a:endParaRPr lang="fr-FR" sz="800" cap="all" dirty="0">
              <a:solidFill>
                <a:schemeClr val="tx1"/>
              </a:solidFill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0" y="5517232"/>
            <a:ext cx="91440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2915816" y="5677579"/>
            <a:ext cx="3622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Vos animateurs </a:t>
            </a:r>
            <a:r>
              <a:rPr lang="fr-FR" sz="2400" b="1" dirty="0" smtClean="0"/>
              <a:t>prévention</a:t>
            </a:r>
          </a:p>
          <a:p>
            <a:pPr lvl="1"/>
            <a:r>
              <a:rPr lang="fr-FR" b="1" dirty="0" smtClean="0"/>
              <a:t> </a:t>
            </a:r>
            <a:r>
              <a:rPr lang="fr-FR" b="1" dirty="0" smtClean="0"/>
              <a:t>06 26 76 50 34 (Loïc)</a:t>
            </a:r>
          </a:p>
          <a:p>
            <a:pPr lvl="1"/>
            <a:r>
              <a:rPr lang="fr-FR" b="1" dirty="0" smtClean="0"/>
              <a:t> 06 24 90 69 38 (Laurent)</a:t>
            </a:r>
            <a:endParaRPr lang="fr-FR" b="1" dirty="0"/>
          </a:p>
        </p:txBody>
      </p:sp>
      <p:pic>
        <p:nvPicPr>
          <p:cNvPr id="103" name="Picture 2" descr="C:\Documents and Settings\jgvarroy\Local Settings\Temporary Internet Files\Content.IE5\8IC2M0RG\MC900431507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6093077"/>
            <a:ext cx="554362" cy="5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 flip="none" rotWithShape="1">
            <a:gsLst>
              <a:gs pos="81000">
                <a:schemeClr val="accent2">
                  <a:shade val="51000"/>
                  <a:satMod val="130000"/>
                </a:schemeClr>
              </a:gs>
              <a:gs pos="10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REGLES D’OR</a:t>
            </a:r>
          </a:p>
          <a:p>
            <a:pPr algn="ctr"/>
            <a:r>
              <a:rPr lang="fr-FR" sz="1600" dirty="0" smtClean="0">
                <a:latin typeface="Lucida Handwriting" pitchFamily="66" charset="0"/>
              </a:rPr>
              <a:t>« Notre chantier, ma sécurité »</a:t>
            </a:r>
          </a:p>
        </p:txBody>
      </p:sp>
      <p:pic>
        <p:nvPicPr>
          <p:cNvPr id="2" name="Picture 2" descr="C:\Documents and Settings\jgvarroy\Local Settings\Temporary Internet Files\Content.IE5\4L0ZCIR7\MC900437665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90" y="3732549"/>
            <a:ext cx="389995" cy="41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118</Words>
  <Application>Microsoft Office PowerPoint</Application>
  <PresentationFormat>Affichage à l'écran (4:3)</PresentationFormat>
  <Paragraphs>18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Lucida Handwriting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VARROY Jean-guillaume</dc:creator>
  <cp:lastModifiedBy>GRAVE2 Geoffrey [EIFFAGE ENERGIE]</cp:lastModifiedBy>
  <cp:revision>19</cp:revision>
  <cp:lastPrinted>2012-11-22T15:20:39Z</cp:lastPrinted>
  <dcterms:created xsi:type="dcterms:W3CDTF">2012-11-21T08:33:06Z</dcterms:created>
  <dcterms:modified xsi:type="dcterms:W3CDTF">2018-08-30T15:02:55Z</dcterms:modified>
</cp:coreProperties>
</file>